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/>
    <p:restoredTop sz="94674"/>
  </p:normalViewPr>
  <p:slideViewPr>
    <p:cSldViewPr snapToGrid="0" snapToObjects="1">
      <p:cViewPr varScale="1">
        <p:scale>
          <a:sx n="71" d="100"/>
          <a:sy n="71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E66B-74B6-784E-B8CA-AD6460114E25}" type="datetimeFigureOut">
              <a:rPr lang="nb-NO" smtClean="0"/>
              <a:t>25.05.2019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5432400"/>
            <a:ext cx="925200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75573"/>
            <a:ext cx="9144000" cy="3234390"/>
          </a:xfrm>
        </p:spPr>
        <p:txBody>
          <a:bodyPr anchor="ctr">
            <a:normAutofit/>
          </a:bodyPr>
          <a:lstStyle/>
          <a:p>
            <a:r>
              <a:rPr lang="nb-NO" sz="4000" dirty="0"/>
              <a:t>New </a:t>
            </a:r>
            <a:r>
              <a:rPr lang="nb-NO" sz="4000" dirty="0" err="1"/>
              <a:t>coastal</a:t>
            </a:r>
            <a:r>
              <a:rPr lang="nb-NO" sz="4000" dirty="0"/>
              <a:t> RV </a:t>
            </a:r>
            <a:br>
              <a:rPr lang="nb-NO" sz="4000" dirty="0"/>
            </a:br>
            <a:r>
              <a:rPr lang="nb-NO" sz="4000" dirty="0"/>
              <a:t>&amp; </a:t>
            </a:r>
            <a:br>
              <a:rPr lang="nb-NO" sz="4000" dirty="0"/>
            </a:br>
            <a:r>
              <a:rPr lang="nb-NO" sz="4000" dirty="0"/>
              <a:t>Update </a:t>
            </a:r>
            <a:r>
              <a:rPr lang="nb-NO" sz="4000" dirty="0" err="1"/>
              <a:t>of</a:t>
            </a:r>
            <a:r>
              <a:rPr lang="nb-NO" sz="4000" dirty="0"/>
              <a:t> RV Dr. Fridtjof Nansen </a:t>
            </a:r>
            <a:br>
              <a:rPr lang="nb-NO" sz="4000" dirty="0"/>
            </a:br>
            <a:r>
              <a:rPr lang="nb-NO" sz="4000" dirty="0"/>
              <a:t>&amp; </a:t>
            </a:r>
            <a:br>
              <a:rPr lang="nb-NO" sz="4000" dirty="0"/>
            </a:br>
            <a:r>
              <a:rPr lang="nb-NO" sz="4000" dirty="0"/>
              <a:t>RV Kronprins Haakon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nb-NO" dirty="0"/>
              <a:t>By </a:t>
            </a:r>
          </a:p>
          <a:p>
            <a:r>
              <a:rPr lang="nb-NO" dirty="0"/>
              <a:t>Per W. Nieuwejaar</a:t>
            </a:r>
          </a:p>
          <a:p>
            <a:r>
              <a:rPr lang="nb-NO" dirty="0" err="1"/>
              <a:t>Director</a:t>
            </a:r>
            <a:r>
              <a:rPr lang="nb-NO" dirty="0"/>
              <a:t> RV Department</a:t>
            </a:r>
          </a:p>
          <a:p>
            <a:r>
              <a:rPr lang="nb-NO" dirty="0" err="1"/>
              <a:t>Institute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/>
              <a:t>Marine Research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0A4E86-B5BF-4600-AF90-0888E2C7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" y="70318"/>
            <a:ext cx="10515600" cy="589616"/>
          </a:xfrm>
        </p:spPr>
        <p:txBody>
          <a:bodyPr>
            <a:normAutofit/>
          </a:bodyPr>
          <a:lstStyle/>
          <a:p>
            <a:r>
              <a:rPr lang="nb-NO" sz="3200" dirty="0"/>
              <a:t>Kronprins Haakon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AE5621F-AEA7-426F-8B8E-B1270196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7" y="787072"/>
            <a:ext cx="10360497" cy="58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1D62E-89EB-4554-B885-77F0995B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" y="104868"/>
            <a:ext cx="10515600" cy="603063"/>
          </a:xfrm>
        </p:spPr>
        <p:txBody>
          <a:bodyPr>
            <a:normAutofit/>
          </a:bodyPr>
          <a:lstStyle/>
          <a:p>
            <a:r>
              <a:rPr lang="nb-NO" sz="3200" dirty="0"/>
              <a:t>Kronprins Haakon - 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511C5F-884F-484B-9305-1466EFB1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8460"/>
            <a:ext cx="12192000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Delivered</a:t>
            </a:r>
            <a:r>
              <a:rPr lang="nb-NO" sz="2400" dirty="0"/>
              <a:t> 28 </a:t>
            </a:r>
            <a:r>
              <a:rPr lang="nb-NO" sz="2400" dirty="0" err="1"/>
              <a:t>March</a:t>
            </a:r>
            <a:r>
              <a:rPr lang="nb-NO" sz="2400" dirty="0"/>
              <a:t> 2018 and </a:t>
            </a:r>
            <a:r>
              <a:rPr lang="nb-NO" sz="2400" dirty="0" err="1"/>
              <a:t>ice</a:t>
            </a:r>
            <a:r>
              <a:rPr lang="nb-NO" sz="2400" dirty="0"/>
              <a:t> trials in May 2018</a:t>
            </a:r>
          </a:p>
          <a:p>
            <a:r>
              <a:rPr lang="nb-NO" sz="2400" dirty="0"/>
              <a:t>Cruises in </a:t>
            </a:r>
            <a:r>
              <a:rPr lang="nb-NO" sz="2400" dirty="0" err="1"/>
              <a:t>the</a:t>
            </a:r>
            <a:r>
              <a:rPr lang="nb-NO" sz="2400" dirty="0"/>
              <a:t> Arctic August – </a:t>
            </a:r>
            <a:r>
              <a:rPr lang="nb-NO" sz="2400" dirty="0" err="1"/>
              <a:t>October</a:t>
            </a:r>
            <a:r>
              <a:rPr lang="nb-NO" sz="2400" dirty="0"/>
              <a:t> 2018</a:t>
            </a:r>
          </a:p>
          <a:p>
            <a:r>
              <a:rPr lang="nb-NO" sz="2400" dirty="0"/>
              <a:t>Antarctica cruise </a:t>
            </a:r>
            <a:r>
              <a:rPr lang="nb-NO" sz="2400" dirty="0" err="1"/>
              <a:t>December</a:t>
            </a:r>
            <a:r>
              <a:rPr lang="nb-NO" sz="2400" dirty="0"/>
              <a:t> 2018 – May 2019</a:t>
            </a:r>
          </a:p>
          <a:p>
            <a:r>
              <a:rPr lang="nb-NO" sz="2400" dirty="0" err="1"/>
              <a:t>Guarantee</a:t>
            </a:r>
            <a:r>
              <a:rPr lang="nb-NO" sz="2400" dirty="0"/>
              <a:t> yard </a:t>
            </a:r>
            <a:r>
              <a:rPr lang="nb-NO" sz="2400" dirty="0" err="1"/>
              <a:t>stay</a:t>
            </a:r>
            <a:r>
              <a:rPr lang="nb-NO" sz="2400" dirty="0"/>
              <a:t> in June 2019 and Arctic cruises </a:t>
            </a:r>
            <a:r>
              <a:rPr lang="nb-NO" sz="2400" dirty="0" err="1"/>
              <a:t>July</a:t>
            </a:r>
            <a:r>
              <a:rPr lang="nb-NO" sz="2400" dirty="0"/>
              <a:t> – </a:t>
            </a:r>
            <a:r>
              <a:rPr lang="nb-NO" sz="2400" dirty="0" err="1"/>
              <a:t>December</a:t>
            </a:r>
            <a:r>
              <a:rPr lang="nb-NO" sz="2400" dirty="0"/>
              <a:t> 2019</a:t>
            </a:r>
          </a:p>
          <a:p>
            <a:r>
              <a:rPr lang="nb-NO" sz="2400" dirty="0" err="1"/>
              <a:t>Guarantee</a:t>
            </a:r>
            <a:r>
              <a:rPr lang="nb-NO" sz="2400" dirty="0"/>
              <a:t> yard </a:t>
            </a:r>
            <a:r>
              <a:rPr lang="nb-NO" sz="2400" dirty="0" err="1"/>
              <a:t>stay</a:t>
            </a:r>
            <a:r>
              <a:rPr lang="nb-NO" sz="2400" dirty="0"/>
              <a:t> Jan – </a:t>
            </a:r>
            <a:r>
              <a:rPr lang="nb-NO" sz="2400" dirty="0" err="1"/>
              <a:t>Feb</a:t>
            </a:r>
            <a:r>
              <a:rPr lang="nb-NO" sz="2400" dirty="0"/>
              <a:t> 2020 and end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guarantee</a:t>
            </a:r>
            <a:r>
              <a:rPr lang="nb-NO" sz="2400" dirty="0"/>
              <a:t> </a:t>
            </a:r>
            <a:r>
              <a:rPr lang="nb-NO" sz="2400" dirty="0" err="1"/>
              <a:t>period</a:t>
            </a:r>
            <a:r>
              <a:rPr lang="nb-NO" sz="2400" dirty="0"/>
              <a:t> 28 </a:t>
            </a:r>
            <a:r>
              <a:rPr lang="nb-NO" sz="2400" dirty="0" err="1"/>
              <a:t>March</a:t>
            </a:r>
            <a:r>
              <a:rPr lang="nb-NO" sz="2400" dirty="0"/>
              <a:t> 2020</a:t>
            </a:r>
          </a:p>
          <a:p>
            <a:r>
              <a:rPr lang="nb-NO" sz="2400" dirty="0" err="1"/>
              <a:t>Very</a:t>
            </a:r>
            <a:r>
              <a:rPr lang="nb-NO" sz="2400" dirty="0"/>
              <a:t> </a:t>
            </a:r>
            <a:r>
              <a:rPr lang="nb-NO" sz="2400" dirty="0" err="1"/>
              <a:t>good</a:t>
            </a:r>
            <a:r>
              <a:rPr lang="nb-NO" sz="2400" dirty="0"/>
              <a:t> </a:t>
            </a:r>
            <a:r>
              <a:rPr lang="nb-NO" sz="2400" dirty="0" err="1"/>
              <a:t>results</a:t>
            </a:r>
            <a:r>
              <a:rPr lang="nb-NO" sz="2400" dirty="0"/>
              <a:t> from </a:t>
            </a:r>
            <a:r>
              <a:rPr lang="nb-NO" sz="2400" dirty="0" err="1"/>
              <a:t>both</a:t>
            </a:r>
            <a:r>
              <a:rPr lang="nb-NO" sz="2400" dirty="0"/>
              <a:t> </a:t>
            </a:r>
            <a:r>
              <a:rPr lang="nb-NO" sz="2400" dirty="0" err="1"/>
              <a:t>icegoing</a:t>
            </a:r>
            <a:r>
              <a:rPr lang="nb-NO" sz="2400" dirty="0"/>
              <a:t> and </a:t>
            </a:r>
            <a:r>
              <a:rPr lang="nb-NO" sz="2400" dirty="0" err="1"/>
              <a:t>open</a:t>
            </a:r>
            <a:r>
              <a:rPr lang="nb-NO" sz="2400" dirty="0"/>
              <a:t> water </a:t>
            </a:r>
            <a:r>
              <a:rPr lang="nb-NO" sz="2400" dirty="0" err="1"/>
              <a:t>operations</a:t>
            </a:r>
            <a:endParaRPr lang="nb-NO" sz="2400" dirty="0"/>
          </a:p>
          <a:p>
            <a:r>
              <a:rPr lang="nb-NO" sz="2400" dirty="0" err="1"/>
              <a:t>Both</a:t>
            </a:r>
            <a:r>
              <a:rPr lang="nb-NO" sz="2400" dirty="0"/>
              <a:t> </a:t>
            </a:r>
            <a:r>
              <a:rPr lang="nb-NO" sz="2400" dirty="0" err="1"/>
              <a:t>crew</a:t>
            </a:r>
            <a:r>
              <a:rPr lang="nb-NO" sz="2400" dirty="0"/>
              <a:t> and scientists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very</a:t>
            </a:r>
            <a:r>
              <a:rPr lang="nb-NO" sz="2400" dirty="0"/>
              <a:t> </a:t>
            </a:r>
            <a:r>
              <a:rPr lang="nb-NO" sz="2400" dirty="0" err="1"/>
              <a:t>satisfied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vessel</a:t>
            </a:r>
            <a:r>
              <a:rPr lang="nb-NO" sz="2400" dirty="0"/>
              <a:t>, </a:t>
            </a:r>
            <a:r>
              <a:rPr lang="nb-NO" sz="2400" dirty="0" err="1"/>
              <a:t>but</a:t>
            </a:r>
            <a:r>
              <a:rPr lang="nb-NO" sz="2400" dirty="0"/>
              <a:t> a </a:t>
            </a:r>
            <a:r>
              <a:rPr lang="nb-NO" sz="2400" dirty="0" err="1"/>
              <a:t>very</a:t>
            </a:r>
            <a:r>
              <a:rPr lang="nb-NO" sz="2400" dirty="0"/>
              <a:t> </a:t>
            </a:r>
            <a:r>
              <a:rPr lang="nb-NO" sz="2400" dirty="0" err="1"/>
              <a:t>high</a:t>
            </a:r>
            <a:r>
              <a:rPr lang="nb-NO" sz="2400" dirty="0"/>
              <a:t> </a:t>
            </a:r>
            <a:r>
              <a:rPr lang="nb-NO" sz="2400" dirty="0" err="1"/>
              <a:t>number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guarantee</a:t>
            </a:r>
            <a:r>
              <a:rPr lang="nb-NO" sz="2400" dirty="0"/>
              <a:t> </a:t>
            </a:r>
            <a:r>
              <a:rPr lang="nb-NO" sz="2400" dirty="0" err="1"/>
              <a:t>claims</a:t>
            </a:r>
            <a:r>
              <a:rPr lang="nb-NO" sz="2400" dirty="0"/>
              <a:t> </a:t>
            </a:r>
            <a:r>
              <a:rPr lang="nb-NO" sz="2400" dirty="0" err="1"/>
              <a:t>puts</a:t>
            </a:r>
            <a:r>
              <a:rPr lang="nb-NO" sz="2400" dirty="0"/>
              <a:t> a </a:t>
            </a:r>
            <a:r>
              <a:rPr lang="nb-NO" sz="2400" dirty="0" err="1"/>
              <a:t>heavy</a:t>
            </a:r>
            <a:r>
              <a:rPr lang="nb-NO" sz="2400" dirty="0"/>
              <a:t> </a:t>
            </a:r>
            <a:r>
              <a:rPr lang="nb-NO" sz="2400" dirty="0" err="1"/>
              <a:t>work</a:t>
            </a:r>
            <a:r>
              <a:rPr lang="nb-NO" sz="2400" dirty="0"/>
              <a:t> </a:t>
            </a:r>
            <a:r>
              <a:rPr lang="nb-NO" sz="2400" dirty="0" err="1"/>
              <a:t>load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crew</a:t>
            </a:r>
            <a:r>
              <a:rPr lang="nb-NO" sz="2400" dirty="0"/>
              <a:t> and </a:t>
            </a:r>
            <a:r>
              <a:rPr lang="nb-NO" sz="2400" dirty="0" err="1"/>
              <a:t>project</a:t>
            </a:r>
            <a:r>
              <a:rPr lang="nb-NO" sz="2400" dirty="0"/>
              <a:t> staff 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9289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25C4A6E-2610-432C-A2AE-1D97E8F9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7637"/>
            <a:ext cx="10286999" cy="685187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02AA48B-3262-41FB-A15B-D858396CBAC2}"/>
              </a:ext>
            </a:extLst>
          </p:cNvPr>
          <p:cNvSpPr txBox="1"/>
          <p:nvPr/>
        </p:nvSpPr>
        <p:spPr>
          <a:xfrm>
            <a:off x="5486400" y="529770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017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6">
            <a:extLst>
              <a:ext uri="{FF2B5EF4-FFF2-40B4-BE49-F238E27FC236}">
                <a16:creationId xmlns:a16="http://schemas.microsoft.com/office/drawing/2014/main" id="{053D90DD-A537-46C8-9099-D07670E364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27116" y="1505045"/>
            <a:ext cx="6611175" cy="375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9D8D791-D473-445C-9799-A2EEA0A9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9" y="3957041"/>
            <a:ext cx="4666853" cy="248740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BB6C114-EE89-45DB-8C68-6096B720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" y="991780"/>
            <a:ext cx="4578527" cy="258545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D4EA4F3-5BF8-45F3-A221-D6B25DF91397}"/>
              </a:ext>
            </a:extLst>
          </p:cNvPr>
          <p:cNvSpPr/>
          <p:nvPr/>
        </p:nvSpPr>
        <p:spPr>
          <a:xfrm>
            <a:off x="3727565" y="407005"/>
            <a:ext cx="5281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/>
              <a:t>New Norwegian </a:t>
            </a:r>
            <a:r>
              <a:rPr lang="nb-NO" sz="3200" dirty="0" err="1"/>
              <a:t>coastal</a:t>
            </a:r>
            <a:r>
              <a:rPr lang="nb-NO" sz="3200" dirty="0"/>
              <a:t> RV </a:t>
            </a:r>
          </a:p>
        </p:txBody>
      </p:sp>
    </p:spTree>
    <p:extLst>
      <p:ext uri="{BB962C8B-B14F-4D97-AF65-F5344CB8AC3E}">
        <p14:creationId xmlns:p14="http://schemas.microsoft.com/office/powerpoint/2010/main" val="36724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A290EE-1F35-429C-94B0-6336DD61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9" y="77040"/>
            <a:ext cx="10515600" cy="576169"/>
          </a:xfrm>
        </p:spPr>
        <p:txBody>
          <a:bodyPr>
            <a:normAutofit/>
          </a:bodyPr>
          <a:lstStyle/>
          <a:p>
            <a:r>
              <a:rPr lang="nb-NO" sz="3200" dirty="0"/>
              <a:t>New </a:t>
            </a:r>
            <a:r>
              <a:rPr lang="nb-NO" sz="3200" dirty="0" err="1"/>
              <a:t>coastal</a:t>
            </a:r>
            <a:r>
              <a:rPr lang="nb-NO" sz="3200" dirty="0"/>
              <a:t> RV – </a:t>
            </a:r>
            <a:r>
              <a:rPr lang="nb-NO" sz="3200" dirty="0" err="1"/>
              <a:t>Background</a:t>
            </a:r>
            <a:r>
              <a:rPr lang="nb-NO" sz="3200" dirty="0"/>
              <a:t>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8958AC-B61B-4152-ACD2-371928ED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5" y="830542"/>
            <a:ext cx="11837895" cy="4736540"/>
          </a:xfrm>
        </p:spPr>
        <p:txBody>
          <a:bodyPr>
            <a:normAutofit lnSpcReduction="10000"/>
          </a:bodyPr>
          <a:lstStyle/>
          <a:p>
            <a:r>
              <a:rPr lang="nb-NO" sz="2400" dirty="0" err="1"/>
              <a:t>Started</a:t>
            </a:r>
            <a:r>
              <a:rPr lang="nb-NO" sz="2400" dirty="0"/>
              <a:t> as a «</a:t>
            </a:r>
            <a:r>
              <a:rPr lang="nb-NO" sz="2400" dirty="0" err="1"/>
              <a:t>crash</a:t>
            </a:r>
            <a:r>
              <a:rPr lang="nb-NO" sz="2400" dirty="0"/>
              <a:t> </a:t>
            </a:r>
            <a:r>
              <a:rPr lang="nb-NO" sz="2400" dirty="0" err="1"/>
              <a:t>project</a:t>
            </a:r>
            <a:r>
              <a:rPr lang="nb-NO" sz="2400" dirty="0"/>
              <a:t>» as part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Norwegian </a:t>
            </a:r>
            <a:r>
              <a:rPr lang="nb-NO" sz="2400" dirty="0" err="1"/>
              <a:t>Government</a:t>
            </a:r>
            <a:r>
              <a:rPr lang="nb-NO" sz="2400" dirty="0"/>
              <a:t> </a:t>
            </a:r>
            <a:r>
              <a:rPr lang="nb-NO" sz="2400" dirty="0" err="1"/>
              <a:t>countercyclic</a:t>
            </a:r>
            <a:r>
              <a:rPr lang="nb-NO" sz="2400" dirty="0"/>
              <a:t> </a:t>
            </a:r>
            <a:r>
              <a:rPr lang="nb-NO" sz="2400" dirty="0" err="1"/>
              <a:t>initiative</a:t>
            </a:r>
            <a:r>
              <a:rPr lang="nb-NO" sz="2400" dirty="0"/>
              <a:t> for Norwegian </a:t>
            </a:r>
            <a:r>
              <a:rPr lang="nb-NO" sz="2400" dirty="0" err="1"/>
              <a:t>industry</a:t>
            </a:r>
            <a:r>
              <a:rPr lang="nb-NO" sz="2400" dirty="0"/>
              <a:t> </a:t>
            </a:r>
            <a:r>
              <a:rPr lang="nb-NO" sz="2400" dirty="0" err="1"/>
              <a:t>suffering</a:t>
            </a:r>
            <a:r>
              <a:rPr lang="nb-NO" sz="2400" dirty="0"/>
              <a:t> during </a:t>
            </a:r>
            <a:r>
              <a:rPr lang="nb-NO" sz="2400" dirty="0" err="1"/>
              <a:t>the</a:t>
            </a:r>
            <a:r>
              <a:rPr lang="nb-NO" sz="2400" dirty="0"/>
              <a:t> last  </a:t>
            </a:r>
            <a:r>
              <a:rPr lang="nb-NO" sz="2400" dirty="0" err="1"/>
              <a:t>financial</a:t>
            </a:r>
            <a:r>
              <a:rPr lang="nb-NO" sz="2400" dirty="0"/>
              <a:t> </a:t>
            </a:r>
            <a:r>
              <a:rPr lang="nb-NO" sz="2400" dirty="0" err="1"/>
              <a:t>crisis</a:t>
            </a:r>
            <a:r>
              <a:rPr lang="nb-NO" sz="2400" dirty="0"/>
              <a:t>.</a:t>
            </a:r>
          </a:p>
          <a:p>
            <a:r>
              <a:rPr lang="nb-NO" sz="2400" dirty="0"/>
              <a:t>So </a:t>
            </a:r>
            <a:r>
              <a:rPr lang="nb-NO" sz="2400" dirty="0" err="1"/>
              <a:t>instead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starting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a </a:t>
            </a:r>
            <a:r>
              <a:rPr lang="nb-NO" sz="2400" dirty="0" err="1"/>
              <a:t>requirements</a:t>
            </a:r>
            <a:r>
              <a:rPr lang="nb-NO" sz="2400" dirty="0"/>
              <a:t> </a:t>
            </a:r>
            <a:r>
              <a:rPr lang="nb-NO" sz="2400" dirty="0" err="1"/>
              <a:t>document</a:t>
            </a:r>
            <a:r>
              <a:rPr lang="nb-NO" sz="2400" dirty="0"/>
              <a:t>, </a:t>
            </a:r>
            <a:r>
              <a:rPr lang="nb-NO" sz="2400" dirty="0" err="1"/>
              <a:t>concept</a:t>
            </a:r>
            <a:r>
              <a:rPr lang="nb-NO" sz="2400" dirty="0"/>
              <a:t> design, </a:t>
            </a:r>
            <a:r>
              <a:rPr lang="nb-NO" sz="2400" dirty="0" err="1"/>
              <a:t>market</a:t>
            </a:r>
            <a:r>
              <a:rPr lang="nb-NO" sz="2400" dirty="0"/>
              <a:t> survey </a:t>
            </a:r>
            <a:r>
              <a:rPr lang="nb-NO" sz="2400" dirty="0" err="1"/>
              <a:t>etc</a:t>
            </a:r>
            <a:r>
              <a:rPr lang="nb-NO" sz="2400" dirty="0"/>
              <a:t> to </a:t>
            </a:r>
            <a:r>
              <a:rPr lang="nb-NO" sz="2400" dirty="0" err="1"/>
              <a:t>establish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expected</a:t>
            </a:r>
            <a:r>
              <a:rPr lang="nb-NO" sz="2400" dirty="0"/>
              <a:t> </a:t>
            </a:r>
            <a:r>
              <a:rPr lang="nb-NO" sz="2400" dirty="0" err="1"/>
              <a:t>project</a:t>
            </a:r>
            <a:r>
              <a:rPr lang="nb-NO" sz="2400" dirty="0"/>
              <a:t> </a:t>
            </a:r>
            <a:r>
              <a:rPr lang="nb-NO" sz="2400" dirty="0" err="1"/>
              <a:t>budget</a:t>
            </a:r>
            <a:r>
              <a:rPr lang="nb-NO" sz="2400" dirty="0"/>
              <a:t>,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received</a:t>
            </a:r>
            <a:r>
              <a:rPr lang="nb-NO" sz="2400" dirty="0"/>
              <a:t> a lump sum and an order to «design and </a:t>
            </a:r>
            <a:r>
              <a:rPr lang="nb-NO" sz="2400" dirty="0" err="1"/>
              <a:t>build</a:t>
            </a:r>
            <a:r>
              <a:rPr lang="nb-NO" sz="2400" dirty="0"/>
              <a:t> a </a:t>
            </a:r>
            <a:r>
              <a:rPr lang="nb-NO" sz="2400" dirty="0" err="1"/>
              <a:t>coastal</a:t>
            </a:r>
            <a:r>
              <a:rPr lang="nb-NO" sz="2400" dirty="0"/>
              <a:t> RV».</a:t>
            </a:r>
          </a:p>
          <a:p>
            <a:r>
              <a:rPr lang="nb-NO" sz="2400" dirty="0"/>
              <a:t>A </a:t>
            </a:r>
            <a:r>
              <a:rPr lang="nb-NO" sz="2400" dirty="0" err="1"/>
              <a:t>project</a:t>
            </a:r>
            <a:r>
              <a:rPr lang="nb-NO" sz="2400" dirty="0"/>
              <a:t> </a:t>
            </a:r>
            <a:r>
              <a:rPr lang="nb-NO" sz="2400" dirty="0" err="1"/>
              <a:t>was</a:t>
            </a:r>
            <a:r>
              <a:rPr lang="nb-NO" sz="2400" dirty="0"/>
              <a:t> </a:t>
            </a:r>
            <a:r>
              <a:rPr lang="nb-NO" sz="2400" dirty="0" err="1"/>
              <a:t>established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fall </a:t>
            </a:r>
            <a:r>
              <a:rPr lang="nb-NO" sz="2400" dirty="0" err="1"/>
              <a:t>of</a:t>
            </a:r>
            <a:r>
              <a:rPr lang="nb-NO" sz="2400" dirty="0"/>
              <a:t> 2016 </a:t>
            </a:r>
            <a:r>
              <a:rPr lang="nb-NO" sz="2400" dirty="0" err="1"/>
              <a:t>based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proposed</a:t>
            </a:r>
            <a:r>
              <a:rPr lang="nb-NO" sz="2400" dirty="0"/>
              <a:t> </a:t>
            </a:r>
            <a:r>
              <a:rPr lang="nb-NO" sz="2400" dirty="0" err="1"/>
              <a:t>funding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2017 </a:t>
            </a:r>
            <a:r>
              <a:rPr lang="nb-NO" sz="2400" dirty="0" err="1"/>
              <a:t>national</a:t>
            </a:r>
            <a:r>
              <a:rPr lang="nb-NO" sz="2400" dirty="0"/>
              <a:t> </a:t>
            </a:r>
            <a:r>
              <a:rPr lang="nb-NO" sz="2400" dirty="0" err="1"/>
              <a:t>budget</a:t>
            </a:r>
            <a:r>
              <a:rPr lang="nb-NO" sz="2400" dirty="0"/>
              <a:t>.</a:t>
            </a:r>
          </a:p>
          <a:p>
            <a:r>
              <a:rPr lang="nb-NO" sz="2400" dirty="0"/>
              <a:t>To save time </a:t>
            </a:r>
            <a:r>
              <a:rPr lang="nb-NO" sz="2400" dirty="0" err="1"/>
              <a:t>since</a:t>
            </a:r>
            <a:r>
              <a:rPr lang="nb-NO" sz="2400" dirty="0"/>
              <a:t> it </a:t>
            </a:r>
            <a:r>
              <a:rPr lang="nb-NO" sz="2400" dirty="0" err="1"/>
              <a:t>was</a:t>
            </a:r>
            <a:r>
              <a:rPr lang="nb-NO" sz="2400" dirty="0"/>
              <a:t> a «</a:t>
            </a:r>
            <a:r>
              <a:rPr lang="nb-NO" sz="2400" dirty="0" err="1"/>
              <a:t>industry</a:t>
            </a:r>
            <a:r>
              <a:rPr lang="nb-NO" sz="2400" dirty="0"/>
              <a:t> in </a:t>
            </a:r>
            <a:r>
              <a:rPr lang="nb-NO" sz="2400" dirty="0" err="1"/>
              <a:t>crisis</a:t>
            </a:r>
            <a:r>
              <a:rPr lang="nb-NO" sz="2400" dirty="0"/>
              <a:t> </a:t>
            </a:r>
            <a:r>
              <a:rPr lang="nb-NO" sz="2400" dirty="0" err="1"/>
              <a:t>aid</a:t>
            </a:r>
            <a:r>
              <a:rPr lang="nb-NO" sz="2400" dirty="0"/>
              <a:t> </a:t>
            </a:r>
            <a:r>
              <a:rPr lang="nb-NO" sz="2400" dirty="0" err="1"/>
              <a:t>project</a:t>
            </a:r>
            <a:r>
              <a:rPr lang="nb-NO" sz="2400" dirty="0"/>
              <a:t>»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did</a:t>
            </a:r>
            <a:r>
              <a:rPr lang="nb-NO" sz="2400" dirty="0"/>
              <a:t> a </a:t>
            </a:r>
            <a:r>
              <a:rPr lang="nb-NO" sz="2400" dirty="0" err="1"/>
              <a:t>concept</a:t>
            </a:r>
            <a:r>
              <a:rPr lang="nb-NO" sz="2400" dirty="0"/>
              <a:t> </a:t>
            </a:r>
            <a:r>
              <a:rPr lang="nb-NO" sz="2400" dirty="0" err="1"/>
              <a:t>study</a:t>
            </a:r>
            <a:r>
              <a:rPr lang="nb-NO" sz="2400" dirty="0"/>
              <a:t> in </a:t>
            </a:r>
            <a:r>
              <a:rPr lang="nb-NO" sz="2400" dirty="0" err="1"/>
              <a:t>approx</a:t>
            </a:r>
            <a:r>
              <a:rPr lang="nb-NO" sz="2400" dirty="0"/>
              <a:t> 6-7 </a:t>
            </a:r>
            <a:r>
              <a:rPr lang="nb-NO" sz="2400" dirty="0" err="1"/>
              <a:t>weeks</a:t>
            </a:r>
            <a:r>
              <a:rPr lang="nb-NO" sz="2400" dirty="0"/>
              <a:t> in late 2016 and </a:t>
            </a:r>
            <a:r>
              <a:rPr lang="nb-NO" sz="2400" dirty="0" err="1"/>
              <a:t>had</a:t>
            </a:r>
            <a:r>
              <a:rPr lang="nb-NO" sz="2400" dirty="0"/>
              <a:t> a </a:t>
            </a:r>
            <a:r>
              <a:rPr lang="nb-NO" sz="2400" dirty="0" err="1"/>
              <a:t>public</a:t>
            </a:r>
            <a:r>
              <a:rPr lang="nb-NO" sz="2400" dirty="0"/>
              <a:t> </a:t>
            </a:r>
            <a:r>
              <a:rPr lang="nb-NO" sz="2400" dirty="0" err="1"/>
              <a:t>bid</a:t>
            </a:r>
            <a:r>
              <a:rPr lang="nb-NO" sz="2400" dirty="0"/>
              <a:t> </a:t>
            </a:r>
            <a:r>
              <a:rPr lang="nb-NO" sz="2400" dirty="0" err="1"/>
              <a:t>process</a:t>
            </a:r>
            <a:r>
              <a:rPr lang="nb-NO" sz="2400" dirty="0"/>
              <a:t> in first half </a:t>
            </a:r>
            <a:r>
              <a:rPr lang="nb-NO" sz="2400" dirty="0" err="1"/>
              <a:t>of</a:t>
            </a:r>
            <a:r>
              <a:rPr lang="nb-NO" sz="2400" dirty="0"/>
              <a:t> 2017 for a </a:t>
            </a:r>
            <a:r>
              <a:rPr lang="nb-NO" sz="2400" dirty="0" err="1"/>
              <a:t>combined</a:t>
            </a:r>
            <a:r>
              <a:rPr lang="nb-NO" sz="2400" dirty="0"/>
              <a:t> design and </a:t>
            </a:r>
            <a:r>
              <a:rPr lang="nb-NO" sz="2400" dirty="0" err="1"/>
              <a:t>build</a:t>
            </a:r>
            <a:r>
              <a:rPr lang="nb-NO" sz="2400" dirty="0"/>
              <a:t> </a:t>
            </a:r>
            <a:r>
              <a:rPr lang="nb-NO" sz="2400" dirty="0" err="1"/>
              <a:t>contract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ended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no</a:t>
            </a:r>
            <a:r>
              <a:rPr lang="nb-NO" sz="2400" dirty="0"/>
              <a:t> </a:t>
            </a:r>
            <a:r>
              <a:rPr lang="nb-NO" sz="2400" dirty="0" err="1"/>
              <a:t>acceptable</a:t>
            </a:r>
            <a:r>
              <a:rPr lang="nb-NO" sz="2400" dirty="0"/>
              <a:t> offer.</a:t>
            </a:r>
          </a:p>
          <a:p>
            <a:r>
              <a:rPr lang="nb-NO" sz="2400" dirty="0"/>
              <a:t>The </a:t>
            </a:r>
            <a:r>
              <a:rPr lang="nb-NO" sz="2400" dirty="0" err="1"/>
              <a:t>project</a:t>
            </a:r>
            <a:r>
              <a:rPr lang="nb-NO" sz="2400" dirty="0"/>
              <a:t> </a:t>
            </a:r>
            <a:r>
              <a:rPr lang="nb-NO" sz="2400" dirty="0" err="1"/>
              <a:t>was</a:t>
            </a:r>
            <a:r>
              <a:rPr lang="nb-NO" sz="2400" dirty="0"/>
              <a:t> </a:t>
            </a:r>
            <a:r>
              <a:rPr lang="nb-NO" sz="2400" dirty="0" err="1"/>
              <a:t>then</a:t>
            </a:r>
            <a:r>
              <a:rPr lang="nb-NO" sz="2400" dirty="0"/>
              <a:t> «</a:t>
            </a:r>
            <a:r>
              <a:rPr lang="nb-NO" sz="2400" dirty="0" err="1"/>
              <a:t>sidetracked</a:t>
            </a:r>
            <a:r>
              <a:rPr lang="nb-NO" sz="2400" dirty="0"/>
              <a:t>» for a </a:t>
            </a:r>
            <a:r>
              <a:rPr lang="nb-NO" sz="2400" dirty="0" err="1"/>
              <a:t>period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time </a:t>
            </a:r>
            <a:r>
              <a:rPr lang="nb-NO" sz="2400" dirty="0" err="1"/>
              <a:t>awaiting</a:t>
            </a:r>
            <a:r>
              <a:rPr lang="nb-NO" sz="2400" dirty="0"/>
              <a:t> </a:t>
            </a:r>
            <a:r>
              <a:rPr lang="nb-NO" sz="2400" dirty="0" err="1"/>
              <a:t>new</a:t>
            </a:r>
            <a:r>
              <a:rPr lang="nb-NO" sz="2400" dirty="0"/>
              <a:t> guidelines for a </a:t>
            </a:r>
            <a:r>
              <a:rPr lang="nb-NO" sz="2400" dirty="0" err="1"/>
              <a:t>second</a:t>
            </a:r>
            <a:r>
              <a:rPr lang="nb-NO" sz="2400" dirty="0"/>
              <a:t> </a:t>
            </a:r>
            <a:r>
              <a:rPr lang="nb-NO" sz="2400" dirty="0" err="1"/>
              <a:t>attempt</a:t>
            </a:r>
            <a:r>
              <a:rPr lang="nb-NO" sz="2400" dirty="0"/>
              <a:t>, and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mean</a:t>
            </a:r>
            <a:r>
              <a:rPr lang="nb-NO" sz="2400" dirty="0"/>
              <a:t> time </a:t>
            </a:r>
            <a:r>
              <a:rPr lang="nb-NO" sz="2400" dirty="0" err="1"/>
              <a:t>we</a:t>
            </a:r>
            <a:r>
              <a:rPr lang="nb-NO" sz="2400" dirty="0"/>
              <a:t> gave </a:t>
            </a:r>
            <a:r>
              <a:rPr lang="nb-NO" sz="2400" dirty="0" err="1"/>
              <a:t>priority</a:t>
            </a:r>
            <a:r>
              <a:rPr lang="nb-NO" sz="2400" dirty="0"/>
              <a:t> to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guarantee</a:t>
            </a:r>
            <a:r>
              <a:rPr lang="nb-NO" sz="2400" dirty="0"/>
              <a:t> </a:t>
            </a:r>
            <a:r>
              <a:rPr lang="nb-NO" sz="2400" dirty="0" err="1"/>
              <a:t>period</a:t>
            </a:r>
            <a:r>
              <a:rPr lang="nb-NO" sz="2400" dirty="0"/>
              <a:t> for </a:t>
            </a:r>
            <a:br>
              <a:rPr lang="nb-NO" sz="2400" dirty="0"/>
            </a:br>
            <a:r>
              <a:rPr lang="nb-NO" sz="2400" dirty="0"/>
              <a:t>«New Dr. Fridtjof Nansen» and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delivery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«Kronprins Haakon»! </a:t>
            </a:r>
          </a:p>
        </p:txBody>
      </p:sp>
    </p:spTree>
    <p:extLst>
      <p:ext uri="{BB962C8B-B14F-4D97-AF65-F5344CB8AC3E}">
        <p14:creationId xmlns:p14="http://schemas.microsoft.com/office/powerpoint/2010/main" val="65840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4EAAB4-4C05-46C1-82F7-14085372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53" y="29975"/>
            <a:ext cx="10515600" cy="670299"/>
          </a:xfrm>
        </p:spPr>
        <p:txBody>
          <a:bodyPr>
            <a:normAutofit/>
          </a:bodyPr>
          <a:lstStyle/>
          <a:p>
            <a:r>
              <a:rPr lang="nb-NO" sz="3200" dirty="0"/>
              <a:t>New </a:t>
            </a:r>
            <a:r>
              <a:rPr lang="nb-NO" sz="3200" dirty="0" err="1"/>
              <a:t>coastal</a:t>
            </a:r>
            <a:r>
              <a:rPr lang="nb-NO" sz="3200" dirty="0"/>
              <a:t> RV – </a:t>
            </a:r>
            <a:r>
              <a:rPr lang="nb-NO" sz="3200" dirty="0" err="1"/>
              <a:t>Background</a:t>
            </a:r>
            <a:r>
              <a:rPr lang="nb-NO" sz="3200" dirty="0"/>
              <a:t>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93E3C0-DBC1-40C8-9D5B-EC3B1436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82" y="697099"/>
            <a:ext cx="11882718" cy="5785410"/>
          </a:xfrm>
        </p:spPr>
        <p:txBody>
          <a:bodyPr>
            <a:normAutofit/>
          </a:bodyPr>
          <a:lstStyle/>
          <a:p>
            <a:r>
              <a:rPr lang="nb-NO" sz="2200" dirty="0"/>
              <a:t>In 2018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project</a:t>
            </a:r>
            <a:r>
              <a:rPr lang="nb-NO" sz="2200" dirty="0"/>
              <a:t> </a:t>
            </a:r>
            <a:r>
              <a:rPr lang="nb-NO" sz="2200" dirty="0" err="1"/>
              <a:t>started</a:t>
            </a:r>
            <a:r>
              <a:rPr lang="nb-NO" sz="2200" dirty="0"/>
              <a:t> up </a:t>
            </a:r>
            <a:r>
              <a:rPr lang="nb-NO" sz="2200" dirty="0" err="1"/>
              <a:t>again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two</a:t>
            </a:r>
            <a:r>
              <a:rPr lang="nb-NO" sz="2200" dirty="0"/>
              <a:t> </a:t>
            </a:r>
            <a:r>
              <a:rPr lang="nb-NO" sz="2200" dirty="0" err="1"/>
              <a:t>main</a:t>
            </a:r>
            <a:r>
              <a:rPr lang="nb-NO" sz="2200" dirty="0"/>
              <a:t> </a:t>
            </a:r>
            <a:r>
              <a:rPr lang="nb-NO" sz="2200" dirty="0" err="1"/>
              <a:t>changes</a:t>
            </a:r>
            <a:r>
              <a:rPr lang="nb-NO" sz="2200" dirty="0"/>
              <a:t> to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previous</a:t>
            </a:r>
            <a:r>
              <a:rPr lang="nb-NO" sz="2200" dirty="0"/>
              <a:t> </a:t>
            </a:r>
            <a:r>
              <a:rPr lang="nb-NO" sz="2200" dirty="0" err="1"/>
              <a:t>approach</a:t>
            </a:r>
            <a:r>
              <a:rPr lang="nb-NO" sz="2200" dirty="0"/>
              <a:t>:</a:t>
            </a:r>
          </a:p>
          <a:p>
            <a:pPr marL="0" indent="0">
              <a:buNone/>
            </a:pPr>
            <a:r>
              <a:rPr lang="nb-NO" sz="2200" dirty="0"/>
              <a:t>	- A more </a:t>
            </a:r>
            <a:r>
              <a:rPr lang="nb-NO" sz="2200" dirty="0" err="1"/>
              <a:t>comprehensive</a:t>
            </a:r>
            <a:r>
              <a:rPr lang="nb-NO" sz="2200" dirty="0"/>
              <a:t> </a:t>
            </a:r>
            <a:r>
              <a:rPr lang="nb-NO" sz="2200" dirty="0" err="1"/>
              <a:t>concept</a:t>
            </a:r>
            <a:r>
              <a:rPr lang="nb-NO" sz="2200" dirty="0"/>
              <a:t> </a:t>
            </a:r>
            <a:r>
              <a:rPr lang="nb-NO" sz="2200" dirty="0" err="1"/>
              <a:t>phase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a </a:t>
            </a:r>
            <a:r>
              <a:rPr lang="nb-NO" sz="2200" dirty="0" err="1"/>
              <a:t>ship</a:t>
            </a:r>
            <a:r>
              <a:rPr lang="nb-NO" sz="2200" dirty="0"/>
              <a:t> designer </a:t>
            </a:r>
            <a:r>
              <a:rPr lang="nb-NO" sz="2200" dirty="0" err="1"/>
              <a:t>before</a:t>
            </a:r>
            <a:r>
              <a:rPr lang="nb-NO" sz="2200" dirty="0"/>
              <a:t> </a:t>
            </a:r>
            <a:br>
              <a:rPr lang="nb-NO" sz="2200" dirty="0"/>
            </a:br>
            <a:r>
              <a:rPr lang="nb-NO" sz="2200" dirty="0"/>
              <a:t>             </a:t>
            </a:r>
            <a:r>
              <a:rPr lang="nb-NO" sz="2200" dirty="0" err="1"/>
              <a:t>entering</a:t>
            </a:r>
            <a:r>
              <a:rPr lang="nb-NO" sz="2200" dirty="0"/>
              <a:t> </a:t>
            </a:r>
            <a:r>
              <a:rPr lang="nb-NO" sz="2200" dirty="0" err="1"/>
              <a:t>into</a:t>
            </a:r>
            <a:r>
              <a:rPr lang="nb-NO" sz="2200" dirty="0"/>
              <a:t> a </a:t>
            </a:r>
            <a:r>
              <a:rPr lang="nb-NO" sz="2200" dirty="0" err="1"/>
              <a:t>build</a:t>
            </a:r>
            <a:r>
              <a:rPr lang="nb-NO" sz="2200" dirty="0"/>
              <a:t> and </a:t>
            </a:r>
            <a:r>
              <a:rPr lang="nb-NO" sz="2200" dirty="0" err="1"/>
              <a:t>outfitting</a:t>
            </a:r>
            <a:r>
              <a:rPr lang="nb-NO" sz="2200" dirty="0"/>
              <a:t> </a:t>
            </a:r>
            <a:r>
              <a:rPr lang="nb-NO" sz="2200" dirty="0" err="1"/>
              <a:t>contract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a yard.</a:t>
            </a:r>
            <a:br>
              <a:rPr lang="nb-NO" sz="2200" dirty="0"/>
            </a:br>
            <a:br>
              <a:rPr lang="nb-NO" sz="2200" dirty="0"/>
            </a:br>
            <a:r>
              <a:rPr lang="nb-NO" sz="2200" dirty="0"/>
              <a:t> 	- </a:t>
            </a:r>
            <a:r>
              <a:rPr lang="nb-NO" sz="2200" dirty="0" err="1"/>
              <a:t>Reduce</a:t>
            </a:r>
            <a:r>
              <a:rPr lang="nb-NO" sz="2200" dirty="0"/>
              <a:t>/</a:t>
            </a:r>
            <a:r>
              <a:rPr lang="nb-NO" sz="2200" dirty="0" err="1"/>
              <a:t>eliminate</a:t>
            </a:r>
            <a:r>
              <a:rPr lang="nb-NO" sz="2200" dirty="0"/>
              <a:t> </a:t>
            </a:r>
            <a:r>
              <a:rPr lang="nb-NO" sz="2200" dirty="0" err="1"/>
              <a:t>any</a:t>
            </a:r>
            <a:r>
              <a:rPr lang="nb-NO" sz="2200" dirty="0"/>
              <a:t> </a:t>
            </a:r>
            <a:r>
              <a:rPr lang="nb-NO" sz="2200" dirty="0" err="1"/>
              <a:t>cost</a:t>
            </a:r>
            <a:r>
              <a:rPr lang="nb-NO" sz="2200" dirty="0"/>
              <a:t> driver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limited</a:t>
            </a:r>
            <a:r>
              <a:rPr lang="nb-NO" sz="2200" dirty="0"/>
              <a:t> or 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impact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scientific</a:t>
            </a:r>
            <a:br>
              <a:rPr lang="nb-NO" sz="2200" dirty="0"/>
            </a:br>
            <a:r>
              <a:rPr lang="nb-NO" sz="2200" dirty="0"/>
              <a:t>             </a:t>
            </a:r>
            <a:r>
              <a:rPr lang="nb-NO" sz="2200" dirty="0" err="1"/>
              <a:t>functionality</a:t>
            </a:r>
            <a:r>
              <a:rPr lang="nb-NO" sz="2200" dirty="0"/>
              <a:t> and </a:t>
            </a:r>
            <a:r>
              <a:rPr lang="nb-NO" sz="2200" dirty="0" err="1"/>
              <a:t>efficiency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vessel</a:t>
            </a:r>
            <a:r>
              <a:rPr lang="nb-NO" sz="2200" dirty="0"/>
              <a:t> </a:t>
            </a:r>
            <a:r>
              <a:rPr lang="nb-NO" sz="2200" dirty="0" err="1"/>
              <a:t>itself</a:t>
            </a:r>
            <a:r>
              <a:rPr lang="nb-NO" sz="2200" dirty="0"/>
              <a:t>. </a:t>
            </a:r>
          </a:p>
          <a:p>
            <a:r>
              <a:rPr lang="nb-NO" sz="2200" dirty="0"/>
              <a:t>A </a:t>
            </a:r>
            <a:r>
              <a:rPr lang="nb-NO" sz="2200" dirty="0" err="1"/>
              <a:t>revised</a:t>
            </a:r>
            <a:r>
              <a:rPr lang="nb-NO" sz="2200" dirty="0"/>
              <a:t> </a:t>
            </a:r>
            <a:r>
              <a:rPr lang="nb-NO" sz="2200" dirty="0" err="1"/>
              <a:t>functional</a:t>
            </a:r>
            <a:r>
              <a:rPr lang="nb-NO" sz="2200" dirty="0"/>
              <a:t> </a:t>
            </a:r>
            <a:r>
              <a:rPr lang="nb-NO" sz="2200" dirty="0" err="1"/>
              <a:t>specification</a:t>
            </a:r>
            <a:r>
              <a:rPr lang="nb-NO" sz="2200" dirty="0"/>
              <a:t> </a:t>
            </a:r>
            <a:r>
              <a:rPr lang="nb-NO" sz="2200" dirty="0" err="1"/>
              <a:t>was</a:t>
            </a:r>
            <a:r>
              <a:rPr lang="nb-NO" sz="2200" dirty="0"/>
              <a:t> </a:t>
            </a:r>
            <a:r>
              <a:rPr lang="nb-NO" sz="2200" dirty="0" err="1"/>
              <a:t>developed</a:t>
            </a:r>
            <a:r>
              <a:rPr lang="nb-NO" sz="2200" dirty="0"/>
              <a:t> during 2018 and in November 2018 a design </a:t>
            </a:r>
            <a:r>
              <a:rPr lang="nb-NO" sz="2200" dirty="0" err="1"/>
              <a:t>contract</a:t>
            </a:r>
            <a:r>
              <a:rPr lang="nb-NO" sz="2200" dirty="0"/>
              <a:t> </a:t>
            </a:r>
            <a:r>
              <a:rPr lang="nb-NO" sz="2200" dirty="0" err="1"/>
              <a:t>was</a:t>
            </a:r>
            <a:r>
              <a:rPr lang="nb-NO" sz="2200" dirty="0"/>
              <a:t> </a:t>
            </a:r>
            <a:r>
              <a:rPr lang="nb-NO" sz="2200" dirty="0" err="1"/>
              <a:t>signed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LMG Marin </a:t>
            </a:r>
            <a:r>
              <a:rPr lang="nb-NO" sz="2200" dirty="0" err="1"/>
              <a:t>ship</a:t>
            </a:r>
            <a:r>
              <a:rPr lang="nb-NO" sz="2200" dirty="0"/>
              <a:t> design </a:t>
            </a:r>
            <a:r>
              <a:rPr lang="nb-NO" sz="2200" dirty="0" err="1"/>
              <a:t>company</a:t>
            </a:r>
            <a:r>
              <a:rPr lang="nb-NO" sz="2200" dirty="0"/>
              <a:t> in Bergen, Norway </a:t>
            </a:r>
            <a:r>
              <a:rPr lang="nb-NO" sz="2200" dirty="0" err="1"/>
              <a:t>based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revised</a:t>
            </a:r>
            <a:r>
              <a:rPr lang="nb-NO" sz="2200" dirty="0"/>
              <a:t> </a:t>
            </a:r>
            <a:r>
              <a:rPr lang="nb-NO" sz="2200" dirty="0" err="1"/>
              <a:t>functional</a:t>
            </a:r>
            <a:r>
              <a:rPr lang="nb-NO" sz="2200" dirty="0"/>
              <a:t> </a:t>
            </a:r>
            <a:r>
              <a:rPr lang="nb-NO" sz="2200" dirty="0" err="1"/>
              <a:t>specification</a:t>
            </a:r>
            <a:endParaRPr lang="nb-NO" sz="2200" dirty="0"/>
          </a:p>
          <a:p>
            <a:r>
              <a:rPr lang="nb-NO" sz="2200" dirty="0"/>
              <a:t>Main </a:t>
            </a:r>
            <a:r>
              <a:rPr lang="nb-NO" sz="2200" dirty="0" err="1"/>
              <a:t>changes</a:t>
            </a:r>
            <a:r>
              <a:rPr lang="nb-NO" sz="2200" dirty="0"/>
              <a:t> in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functional</a:t>
            </a:r>
            <a:r>
              <a:rPr lang="nb-NO" sz="2200" dirty="0"/>
              <a:t> </a:t>
            </a:r>
            <a:r>
              <a:rPr lang="nb-NO" sz="2200" dirty="0" err="1"/>
              <a:t>specification</a:t>
            </a:r>
            <a:r>
              <a:rPr lang="nb-NO" sz="2200" dirty="0"/>
              <a:t> </a:t>
            </a:r>
            <a:r>
              <a:rPr lang="nb-NO" sz="2200" dirty="0" err="1"/>
              <a:t>was</a:t>
            </a:r>
            <a:r>
              <a:rPr lang="nb-NO" sz="2200" dirty="0"/>
              <a:t> a less </a:t>
            </a:r>
            <a:r>
              <a:rPr lang="nb-NO" sz="2200" dirty="0" err="1"/>
              <a:t>complex</a:t>
            </a:r>
            <a:r>
              <a:rPr lang="nb-NO" sz="2200" dirty="0"/>
              <a:t> </a:t>
            </a:r>
            <a:r>
              <a:rPr lang="nb-NO" sz="2200" dirty="0" err="1"/>
              <a:t>propulsion</a:t>
            </a:r>
            <a:r>
              <a:rPr lang="nb-NO" sz="2200" dirty="0"/>
              <a:t> system, 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drop</a:t>
            </a:r>
            <a:r>
              <a:rPr lang="nb-NO" sz="2200" dirty="0"/>
              <a:t> </a:t>
            </a:r>
            <a:r>
              <a:rPr lang="nb-NO" sz="2200" dirty="0" err="1"/>
              <a:t>keels</a:t>
            </a:r>
            <a:r>
              <a:rPr lang="nb-NO" sz="2200" dirty="0"/>
              <a:t>, </a:t>
            </a:r>
            <a:r>
              <a:rPr lang="nb-NO" sz="2200" dirty="0" err="1"/>
              <a:t>fitted</a:t>
            </a:r>
            <a:r>
              <a:rPr lang="nb-NO" sz="2200" dirty="0"/>
              <a:t> for </a:t>
            </a:r>
            <a:r>
              <a:rPr lang="nb-NO" sz="2200" dirty="0" err="1"/>
              <a:t>but</a:t>
            </a:r>
            <a:r>
              <a:rPr lang="nb-NO" sz="2200" dirty="0"/>
              <a:t> not </a:t>
            </a:r>
            <a:r>
              <a:rPr lang="nb-NO" sz="2200" dirty="0" err="1"/>
              <a:t>with</a:t>
            </a:r>
            <a:r>
              <a:rPr lang="nb-NO" sz="2200" dirty="0"/>
              <a:t> a </a:t>
            </a:r>
            <a:r>
              <a:rPr lang="nb-NO" sz="2200" dirty="0" err="1"/>
              <a:t>number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hydroacoustic</a:t>
            </a:r>
            <a:r>
              <a:rPr lang="nb-NO" sz="2200" dirty="0"/>
              <a:t> sensors, and 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reference</a:t>
            </a:r>
            <a:r>
              <a:rPr lang="nb-NO" sz="2200" dirty="0"/>
              <a:t> to ICES 209 Underwater </a:t>
            </a:r>
            <a:r>
              <a:rPr lang="nb-NO" sz="2200" dirty="0" err="1"/>
              <a:t>Radiated</a:t>
            </a:r>
            <a:r>
              <a:rPr lang="nb-NO" sz="2200" dirty="0"/>
              <a:t> </a:t>
            </a:r>
            <a:r>
              <a:rPr lang="nb-NO" sz="2200" dirty="0" err="1"/>
              <a:t>Noise</a:t>
            </a:r>
            <a:r>
              <a:rPr lang="nb-NO" sz="2200" dirty="0"/>
              <a:t> </a:t>
            </a:r>
            <a:r>
              <a:rPr lang="nb-NO" sz="2200" dirty="0" err="1"/>
              <a:t>requirements</a:t>
            </a:r>
            <a:r>
              <a:rPr lang="nb-NO" sz="2200" dirty="0"/>
              <a:t>.</a:t>
            </a:r>
          </a:p>
          <a:p>
            <a:r>
              <a:rPr lang="nb-NO" sz="2200" dirty="0"/>
              <a:t>All </a:t>
            </a:r>
            <a:r>
              <a:rPr lang="nb-NO" sz="2200" dirty="0" err="1"/>
              <a:t>technical</a:t>
            </a:r>
            <a:r>
              <a:rPr lang="nb-NO" sz="2200" dirty="0"/>
              <a:t> </a:t>
            </a:r>
            <a:r>
              <a:rPr lang="nb-NO" sz="2200" dirty="0" err="1"/>
              <a:t>documentation</a:t>
            </a:r>
            <a:r>
              <a:rPr lang="nb-NO" sz="2200" dirty="0"/>
              <a:t> is </a:t>
            </a:r>
            <a:r>
              <a:rPr lang="nb-NO" sz="2200" dirty="0" err="1"/>
              <a:t>now</a:t>
            </a:r>
            <a:r>
              <a:rPr lang="nb-NO" sz="2200" dirty="0"/>
              <a:t> </a:t>
            </a:r>
            <a:r>
              <a:rPr lang="nb-NO" sz="2200" dirty="0" err="1"/>
              <a:t>ready</a:t>
            </a:r>
            <a:r>
              <a:rPr lang="nb-NO" sz="2200" dirty="0"/>
              <a:t> for </a:t>
            </a:r>
            <a:r>
              <a:rPr lang="nb-NO" sz="2200" dirty="0" err="1"/>
              <a:t>another</a:t>
            </a:r>
            <a:r>
              <a:rPr lang="nb-NO" sz="2200" dirty="0"/>
              <a:t> </a:t>
            </a:r>
            <a:r>
              <a:rPr lang="nb-NO" sz="2200" dirty="0" err="1"/>
              <a:t>procurement</a:t>
            </a:r>
            <a:r>
              <a:rPr lang="nb-NO" sz="2200" dirty="0"/>
              <a:t> </a:t>
            </a:r>
            <a:r>
              <a:rPr lang="nb-NO" sz="2200" dirty="0" err="1"/>
              <a:t>process</a:t>
            </a:r>
            <a:r>
              <a:rPr lang="nb-NO" sz="2200" dirty="0"/>
              <a:t>, </a:t>
            </a:r>
            <a:r>
              <a:rPr lang="nb-NO" sz="2200" dirty="0" err="1"/>
              <a:t>but</a:t>
            </a:r>
            <a:r>
              <a:rPr lang="nb-NO" sz="2200" dirty="0"/>
              <a:t> </a:t>
            </a:r>
            <a:r>
              <a:rPr lang="nb-NO" sz="2200" dirty="0" err="1"/>
              <a:t>cost</a:t>
            </a:r>
            <a:r>
              <a:rPr lang="nb-NO" sz="2200" dirty="0"/>
              <a:t> </a:t>
            </a:r>
            <a:r>
              <a:rPr lang="nb-NO" sz="2200" dirty="0" err="1"/>
              <a:t>estimates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higher</a:t>
            </a:r>
            <a:r>
              <a:rPr lang="nb-NO" sz="2200" dirty="0"/>
              <a:t> </a:t>
            </a:r>
            <a:r>
              <a:rPr lang="nb-NO" sz="2200" dirty="0" err="1"/>
              <a:t>than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«lump sum» </a:t>
            </a:r>
            <a:r>
              <a:rPr lang="nb-NO" sz="2200" dirty="0" err="1"/>
              <a:t>approved</a:t>
            </a:r>
            <a:r>
              <a:rPr lang="nb-NO" sz="2200" dirty="0"/>
              <a:t> by </a:t>
            </a:r>
            <a:r>
              <a:rPr lang="nb-NO" sz="2200" dirty="0" err="1"/>
              <a:t>the</a:t>
            </a:r>
            <a:r>
              <a:rPr lang="nb-NO" sz="2200" dirty="0"/>
              <a:t> Norwegian Parliament. </a:t>
            </a:r>
            <a:br>
              <a:rPr lang="nb-NO" sz="2200" dirty="0"/>
            </a:br>
            <a:r>
              <a:rPr lang="nb-NO" sz="2200" dirty="0"/>
              <a:t>         So </a:t>
            </a:r>
            <a:r>
              <a:rPr lang="nb-NO" sz="2200" dirty="0" err="1"/>
              <a:t>we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now</a:t>
            </a:r>
            <a:r>
              <a:rPr lang="nb-NO" sz="2200" dirty="0"/>
              <a:t> </a:t>
            </a:r>
            <a:r>
              <a:rPr lang="nb-NO" sz="2200" dirty="0" err="1"/>
              <a:t>waiting</a:t>
            </a:r>
            <a:r>
              <a:rPr lang="nb-NO" sz="2200" dirty="0"/>
              <a:t> for a </a:t>
            </a:r>
            <a:r>
              <a:rPr lang="nb-NO" sz="2200" dirty="0" err="1"/>
              <a:t>go</a:t>
            </a:r>
            <a:r>
              <a:rPr lang="nb-NO" sz="2200" dirty="0"/>
              <a:t>/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go</a:t>
            </a:r>
            <a:r>
              <a:rPr lang="nb-NO" sz="2200" dirty="0"/>
              <a:t> </a:t>
            </a:r>
            <a:r>
              <a:rPr lang="nb-NO" sz="2200" dirty="0" err="1"/>
              <a:t>decision</a:t>
            </a:r>
            <a:r>
              <a:rPr lang="nb-NO" sz="2200" dirty="0"/>
              <a:t> from </a:t>
            </a:r>
            <a:r>
              <a:rPr lang="nb-NO" sz="2200" dirty="0" err="1"/>
              <a:t>our</a:t>
            </a:r>
            <a:r>
              <a:rPr lang="nb-NO" sz="2200" dirty="0"/>
              <a:t> </a:t>
            </a:r>
            <a:r>
              <a:rPr lang="nb-NO" sz="2200" dirty="0" err="1"/>
              <a:t>owner</a:t>
            </a:r>
            <a:r>
              <a:rPr lang="nb-NO" sz="2200" dirty="0"/>
              <a:t> </a:t>
            </a:r>
            <a:r>
              <a:rPr lang="nb-NO" sz="2200" dirty="0" err="1"/>
              <a:t>ministry</a:t>
            </a:r>
            <a:r>
              <a:rPr lang="nb-NO" sz="2200" dirty="0"/>
              <a:t>.  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77448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A1FC196-B29B-46D7-A3D6-8F53F818B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3991" cy="37702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C515692-494A-426E-848D-0C471BC63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07" y="3492043"/>
            <a:ext cx="4342951" cy="326257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CF4B9E3-E180-4865-BED1-CDB41B2CB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740" y="1"/>
            <a:ext cx="2426787" cy="371447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DCCFE5-887F-45FA-BBBE-9833BB299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485" y="3492043"/>
            <a:ext cx="2306042" cy="31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8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C9D6C54-5D61-4E97-9085-96863D60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05" y="325389"/>
            <a:ext cx="7963378" cy="334435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1F37894-DFDF-45EA-A7E0-3E2A573A3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58" y="3669745"/>
            <a:ext cx="10753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8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449BF63-2834-46B7-BA2E-6C70518CB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6" y="197840"/>
            <a:ext cx="11229805" cy="343234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DA25942-4C7F-4392-BDA9-79FCEECF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98" y="3429000"/>
            <a:ext cx="9169179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DFDE93-8B26-4164-8696-9897A66B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" y="97212"/>
            <a:ext cx="10515600" cy="535828"/>
          </a:xfrm>
        </p:spPr>
        <p:txBody>
          <a:bodyPr>
            <a:normAutofit/>
          </a:bodyPr>
          <a:lstStyle/>
          <a:p>
            <a:r>
              <a:rPr lang="nb-NO" sz="3200" dirty="0"/>
              <a:t>Dr. Fridtjof Nansen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2CD2C0-D108-48AA-A3A2-CB725FE1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95" y="650618"/>
            <a:ext cx="10059117" cy="52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AECFB-8961-4EDA-8106-C475242D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9" y="190315"/>
            <a:ext cx="10515600" cy="616510"/>
          </a:xfrm>
        </p:spPr>
        <p:txBody>
          <a:bodyPr>
            <a:normAutofit/>
          </a:bodyPr>
          <a:lstStyle/>
          <a:p>
            <a:r>
              <a:rPr lang="nb-NO" sz="3200" dirty="0"/>
              <a:t>Dr. Fridtjof Nansen – Status </a:t>
            </a:r>
            <a:r>
              <a:rPr lang="nb-NO" sz="3200" dirty="0" err="1"/>
              <a:t>after</a:t>
            </a:r>
            <a:r>
              <a:rPr lang="nb-NO" sz="3200" dirty="0"/>
              <a:t> 2,5 </a:t>
            </a:r>
            <a:r>
              <a:rPr lang="nb-NO" sz="3200" dirty="0" err="1"/>
              <a:t>years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B3B59B-9DA7-4D3A-864A-335B4FD1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924671"/>
            <a:ext cx="11721354" cy="4494493"/>
          </a:xfrm>
        </p:spPr>
        <p:txBody>
          <a:bodyPr>
            <a:normAutofit/>
          </a:bodyPr>
          <a:lstStyle/>
          <a:p>
            <a:r>
              <a:rPr lang="nb-NO" sz="2400" dirty="0" err="1"/>
              <a:t>Sailed</a:t>
            </a:r>
            <a:r>
              <a:rPr lang="nb-NO" sz="2400" dirty="0"/>
              <a:t> </a:t>
            </a:r>
            <a:r>
              <a:rPr lang="nb-NO" sz="2400" dirty="0" err="1"/>
              <a:t>along</a:t>
            </a:r>
            <a:r>
              <a:rPr lang="nb-NO" sz="2400" dirty="0"/>
              <a:t> West-</a:t>
            </a:r>
            <a:r>
              <a:rPr lang="nb-NO" sz="2400" dirty="0" err="1"/>
              <a:t>Africa</a:t>
            </a:r>
            <a:r>
              <a:rPr lang="nb-NO" sz="2400" dirty="0"/>
              <a:t> in 2017 and </a:t>
            </a:r>
            <a:br>
              <a:rPr lang="nb-NO" sz="2400" dirty="0"/>
            </a:br>
            <a:r>
              <a:rPr lang="nb-NO" sz="2400" dirty="0"/>
              <a:t>in </a:t>
            </a:r>
            <a:r>
              <a:rPr lang="nb-NO" sz="2400" dirty="0" err="1"/>
              <a:t>the</a:t>
            </a:r>
            <a:r>
              <a:rPr lang="nb-NO" sz="2400" dirty="0"/>
              <a:t> Indian Ocean (East </a:t>
            </a:r>
            <a:r>
              <a:rPr lang="nb-NO" sz="2400" dirty="0" err="1"/>
              <a:t>Africa</a:t>
            </a:r>
            <a:r>
              <a:rPr lang="nb-NO" sz="2400" dirty="0"/>
              <a:t>, Sri Lanka, Myanmar, Thailand </a:t>
            </a:r>
            <a:r>
              <a:rPr lang="nb-NO" sz="2400" dirty="0" err="1"/>
              <a:t>etc</a:t>
            </a:r>
            <a:r>
              <a:rPr lang="nb-NO" sz="2400" dirty="0"/>
              <a:t>) in 2018.</a:t>
            </a:r>
          </a:p>
          <a:p>
            <a:r>
              <a:rPr lang="nb-NO" sz="2400" dirty="0" err="1"/>
              <a:t>Had</a:t>
            </a:r>
            <a:r>
              <a:rPr lang="nb-NO" sz="2400" dirty="0"/>
              <a:t> a 2,5 </a:t>
            </a:r>
            <a:r>
              <a:rPr lang="nb-NO" sz="2400" dirty="0" err="1"/>
              <a:t>months</a:t>
            </a:r>
            <a:r>
              <a:rPr lang="nb-NO" sz="2400" dirty="0"/>
              <a:t> final </a:t>
            </a:r>
            <a:r>
              <a:rPr lang="nb-NO" sz="2400" dirty="0" err="1"/>
              <a:t>guarantee</a:t>
            </a:r>
            <a:r>
              <a:rPr lang="nb-NO" sz="2400" dirty="0"/>
              <a:t> yard </a:t>
            </a:r>
            <a:r>
              <a:rPr lang="nb-NO" sz="2400" dirty="0" err="1"/>
              <a:t>stay</a:t>
            </a:r>
            <a:r>
              <a:rPr lang="nb-NO" sz="2400" dirty="0"/>
              <a:t> in </a:t>
            </a:r>
            <a:r>
              <a:rPr lang="nb-NO" sz="2400" dirty="0" err="1"/>
              <a:t>Simonstown</a:t>
            </a:r>
            <a:r>
              <a:rPr lang="nb-NO" sz="2400" dirty="0"/>
              <a:t> and Cape Town </a:t>
            </a:r>
            <a:br>
              <a:rPr lang="nb-NO" sz="2400" dirty="0"/>
            </a:br>
            <a:r>
              <a:rPr lang="nb-NO" sz="2400" dirty="0"/>
              <a:t>in November 2018 – </a:t>
            </a:r>
            <a:r>
              <a:rPr lang="nb-NO" sz="2400" dirty="0" err="1"/>
              <a:t>January</a:t>
            </a:r>
            <a:r>
              <a:rPr lang="nb-NO" sz="2400" dirty="0"/>
              <a:t> 2019.</a:t>
            </a:r>
          </a:p>
          <a:p>
            <a:r>
              <a:rPr lang="nb-NO" sz="2400" dirty="0"/>
              <a:t>Main </a:t>
            </a:r>
            <a:r>
              <a:rPr lang="nb-NO" sz="2400" dirty="0" err="1"/>
              <a:t>guarantee</a:t>
            </a:r>
            <a:r>
              <a:rPr lang="nb-NO" sz="2400" dirty="0"/>
              <a:t> </a:t>
            </a:r>
            <a:r>
              <a:rPr lang="nb-NO" sz="2400" dirty="0" err="1"/>
              <a:t>claim</a:t>
            </a:r>
            <a:r>
              <a:rPr lang="nb-NO" sz="2400" dirty="0"/>
              <a:t> </a:t>
            </a:r>
            <a:r>
              <a:rPr lang="nb-NO" sz="2400" dirty="0" err="1"/>
              <a:t>was</a:t>
            </a:r>
            <a:r>
              <a:rPr lang="nb-NO" sz="2400" dirty="0"/>
              <a:t> </a:t>
            </a:r>
            <a:r>
              <a:rPr lang="nb-NO" sz="2400" dirty="0" err="1"/>
              <a:t>expanding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semi-active</a:t>
            </a:r>
            <a:r>
              <a:rPr lang="nb-NO" sz="2400" dirty="0"/>
              <a:t> anti-roll system tank to </a:t>
            </a:r>
            <a:r>
              <a:rPr lang="nb-NO" sz="2400" dirty="0" err="1"/>
              <a:t>correct</a:t>
            </a:r>
            <a:r>
              <a:rPr lang="nb-NO" sz="2400" dirty="0"/>
              <a:t> </a:t>
            </a:r>
            <a:r>
              <a:rPr lang="nb-NO" sz="2400" dirty="0" err="1"/>
              <a:t>square</a:t>
            </a:r>
            <a:r>
              <a:rPr lang="nb-NO" sz="2400" dirty="0"/>
              <a:t> </a:t>
            </a:r>
            <a:r>
              <a:rPr lang="nb-NO" sz="2400" dirty="0" err="1"/>
              <a:t>opening</a:t>
            </a:r>
            <a:r>
              <a:rPr lang="nb-NO" sz="2400" dirty="0"/>
              <a:t>.</a:t>
            </a:r>
          </a:p>
          <a:p>
            <a:r>
              <a:rPr lang="nb-NO" sz="2400" dirty="0"/>
              <a:t>The </a:t>
            </a:r>
            <a:r>
              <a:rPr lang="nb-NO" sz="2400" dirty="0" err="1"/>
              <a:t>vessel</a:t>
            </a:r>
            <a:r>
              <a:rPr lang="nb-NO" sz="2400" dirty="0"/>
              <a:t> is </a:t>
            </a:r>
            <a:r>
              <a:rPr lang="nb-NO" sz="2400" dirty="0" err="1"/>
              <a:t>meeting</a:t>
            </a:r>
            <a:r>
              <a:rPr lang="nb-NO" sz="2400" dirty="0"/>
              <a:t> </a:t>
            </a:r>
            <a:r>
              <a:rPr lang="nb-NO" sz="2400" dirty="0" err="1"/>
              <a:t>our</a:t>
            </a:r>
            <a:r>
              <a:rPr lang="nb-NO" sz="2400" dirty="0"/>
              <a:t> </a:t>
            </a:r>
            <a:r>
              <a:rPr lang="nb-NO" sz="2400" dirty="0" err="1"/>
              <a:t>requirements</a:t>
            </a:r>
            <a:r>
              <a:rPr lang="nb-NO" sz="2400" dirty="0"/>
              <a:t> and </a:t>
            </a:r>
            <a:r>
              <a:rPr lang="nb-NO" sz="2400" dirty="0" err="1"/>
              <a:t>expectations</a:t>
            </a:r>
            <a:r>
              <a:rPr lang="nb-NO" sz="2400" dirty="0"/>
              <a:t>, and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project</a:t>
            </a:r>
            <a:r>
              <a:rPr lang="nb-NO" sz="2400" dirty="0"/>
              <a:t> must be </a:t>
            </a:r>
            <a:r>
              <a:rPr lang="nb-NO" sz="2400" dirty="0" err="1"/>
              <a:t>regarded</a:t>
            </a:r>
            <a:r>
              <a:rPr lang="nb-NO" sz="2400" dirty="0"/>
              <a:t> as a </a:t>
            </a:r>
            <a:r>
              <a:rPr lang="nb-NO" sz="2400" dirty="0" err="1"/>
              <a:t>success</a:t>
            </a:r>
            <a:r>
              <a:rPr lang="nb-NO" sz="2400" dirty="0"/>
              <a:t>!</a:t>
            </a:r>
          </a:p>
          <a:p>
            <a:r>
              <a:rPr lang="nb-NO" sz="2400" dirty="0"/>
              <a:t>2019 is spent </a:t>
            </a:r>
            <a:r>
              <a:rPr lang="nb-NO" sz="2400" dirty="0" err="1"/>
              <a:t>along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coast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West-</a:t>
            </a:r>
            <a:r>
              <a:rPr lang="nb-NO" sz="2400" dirty="0" err="1"/>
              <a:t>Africa</a:t>
            </a:r>
            <a:r>
              <a:rPr lang="nb-NO" sz="2400" dirty="0"/>
              <a:t> from Namibia to </a:t>
            </a:r>
            <a:r>
              <a:rPr lang="nb-NO" sz="2400" dirty="0" err="1"/>
              <a:t>Canary</a:t>
            </a:r>
            <a:r>
              <a:rPr lang="nb-NO" sz="2400" dirty="0"/>
              <a:t> Islands,</a:t>
            </a:r>
            <a:br>
              <a:rPr lang="nb-NO" sz="2400" dirty="0"/>
            </a:br>
            <a:r>
              <a:rPr lang="nb-NO" sz="2400" dirty="0"/>
              <a:t>and 2020 </a:t>
            </a:r>
            <a:r>
              <a:rPr lang="nb-NO" sz="2400" dirty="0" err="1"/>
              <a:t>will</a:t>
            </a:r>
            <a:r>
              <a:rPr lang="nb-NO" sz="2400" dirty="0"/>
              <a:t> </a:t>
            </a:r>
            <a:r>
              <a:rPr lang="nb-NO" sz="2400" dirty="0" err="1"/>
              <a:t>probably</a:t>
            </a:r>
            <a:r>
              <a:rPr lang="nb-NO" sz="2400" dirty="0"/>
              <a:t> be </a:t>
            </a:r>
            <a:r>
              <a:rPr lang="nb-NO" sz="2400" dirty="0" err="1"/>
              <a:t>concentrated</a:t>
            </a:r>
            <a:r>
              <a:rPr lang="nb-NO" sz="2400" dirty="0"/>
              <a:t> </a:t>
            </a:r>
            <a:r>
              <a:rPr lang="nb-NO" sz="2400" dirty="0" err="1"/>
              <a:t>around</a:t>
            </a:r>
            <a:r>
              <a:rPr lang="nb-NO" sz="2400" dirty="0"/>
              <a:t> North-West </a:t>
            </a:r>
            <a:r>
              <a:rPr lang="nb-NO" sz="2400" dirty="0" err="1"/>
              <a:t>Africa</a:t>
            </a:r>
            <a:r>
              <a:rPr lang="nb-NO" sz="2400" dirty="0"/>
              <a:t> 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24695459"/>
      </p:ext>
    </p:extLst>
  </p:cSld>
  <p:clrMapOvr>
    <a:masterClrMapping/>
  </p:clrMapOvr>
</p:sld>
</file>

<file path=ppt/theme/theme1.xml><?xml version="1.0" encoding="utf-8"?>
<a:theme xmlns:a="http://schemas.openxmlformats.org/drawingml/2006/main" name="HI 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 presentation english" id="{5EC785E9-D840-B843-AE13-54AC204D519A}" vid="{FAB887AD-5B2A-394A-BC97-214A08E990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ildeaktiva" ma:contentTypeID="0x0101009148F5A04DDD49CBA7127AADA5FB792B00AADE34325A8B49CDA8BB4DB53328F214001B496BC5FD92554EA0BD81CEB416ADBB" ma:contentTypeVersion="1" ma:contentTypeDescription="Last opp et bilde." ma:contentTypeScope="" ma:versionID="01b01f5b2655b08825a6d63761c0a3a2">
  <xsd:schema xmlns:xsd="http://www.w3.org/2001/XMLSchema" xmlns:xs="http://www.w3.org/2001/XMLSchema" xmlns:p="http://schemas.microsoft.com/office/2006/metadata/properties" xmlns:ns1="http://schemas.microsoft.com/sharepoint/v3" xmlns:ns2="1B13E878-50CA-41BD-968F-1710099A1541" xmlns:ns3="15c4e3b9-d865-46ee-a463-c928a3e41a43" xmlns:ns4="http://schemas.microsoft.com/sharepoint/v3/fields" targetNamespace="http://schemas.microsoft.com/office/2006/metadata/properties" ma:root="true" ma:fieldsID="ac7d82e3ddb05d20a8b479ac57799872" ns1:_="" ns2:_="" ns3:_="" ns4:_="">
    <xsd:import namespace="http://schemas.microsoft.com/sharepoint/v3"/>
    <xsd:import namespace="1B13E878-50CA-41BD-968F-1710099A1541"/>
    <xsd:import namespace="15c4e3b9-d865-46ee-a463-c928a3e41a4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Bildebeskrivelse" minOccurs="0"/>
                <xsd:element ref="ns3:Fotograf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bane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PublishingStartDate" ma:index="29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30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E878-50CA-41BD-968F-1710099A154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yrbilde finne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Forhåndsvisning finne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e" ma:internalName="ImageWidth" ma:readOnly="true">
      <xsd:simpleType>
        <xsd:restriction base="dms:Unknown"/>
      </xsd:simpleType>
    </xsd:element>
    <xsd:element name="ImageHeight" ma:index="22" nillable="true" ma:displayName="Høyde" ma:internalName="ImageHeight" ma:readOnly="true">
      <xsd:simpleType>
        <xsd:restriction base="dms:Unknown"/>
      </xsd:simpleType>
    </xsd:element>
    <xsd:element name="ImageCreateDate" ma:index="25" nillable="true" ma:displayName="Dato da bildet ble tat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4e3b9-d865-46ee-a463-c928a3e41a43" elementFormDefault="qualified">
    <xsd:import namespace="http://schemas.microsoft.com/office/2006/documentManagement/types"/>
    <xsd:import namespace="http://schemas.microsoft.com/office/infopath/2007/PartnerControls"/>
    <xsd:element name="Bildebeskrivelse" ma:index="26" nillable="true" ma:displayName="Bildebeskrivelse" ma:internalName="Bildebeskrivelse">
      <xsd:simpleType>
        <xsd:restriction base="dms:Note">
          <xsd:maxLength value="255"/>
        </xsd:restriction>
      </xsd:simpleType>
    </xsd:element>
    <xsd:element name="Fotograf" ma:index="27" nillable="true" ma:displayName="Fotograf" ma:internalName="Fotogra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8" nillable="true" ma:displayName="Opphavsret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Redigerer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tograf xmlns="15c4e3b9-d865-46ee-a463-c928a3e41a43" xsi:nil="true"/>
    <Bildebeskrivelse xmlns="15c4e3b9-d865-46ee-a463-c928a3e41a43" xsi:nil="true"/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1B13E878-50CA-41BD-968F-1710099A1541" xsi:nil="true"/>
  </documentManagement>
</p:properties>
</file>

<file path=customXml/itemProps1.xml><?xml version="1.0" encoding="utf-8"?>
<ds:datastoreItem xmlns:ds="http://schemas.openxmlformats.org/officeDocument/2006/customXml" ds:itemID="{5BAF2CF5-737B-4C72-BE5C-9748630123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F3244-68B8-4733-99C7-14BD4AEF6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13E878-50CA-41BD-968F-1710099A1541"/>
    <ds:schemaRef ds:uri="15c4e3b9-d865-46ee-a463-c928a3e41a4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1155B7-D84B-4F83-B3E4-D7A9A6203FFC}">
  <ds:schemaRefs>
    <ds:schemaRef ds:uri="http://schemas.microsoft.com/office/infopath/2007/PartnerControls"/>
    <ds:schemaRef ds:uri="http://schemas.microsoft.com/sharepoint/v3/fields"/>
    <ds:schemaRef ds:uri="1B13E878-50CA-41BD-968F-1710099A1541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15c4e3b9-d865-46ee-a463-c928a3e41a43"/>
    <ds:schemaRef ds:uri="http://schemas.microsoft.com/sharepoint/v3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 presentation english</Template>
  <TotalTime>164</TotalTime>
  <Words>249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4" baseType="lpstr">
      <vt:lpstr>Arial</vt:lpstr>
      <vt:lpstr>HI white background</vt:lpstr>
      <vt:lpstr>New coastal RV  &amp;  Update of RV Dr. Fridtjof Nansen  &amp;  RV Kronprins Haakon</vt:lpstr>
      <vt:lpstr>PowerPoint-presentasjon</vt:lpstr>
      <vt:lpstr>New coastal RV – Background (1)</vt:lpstr>
      <vt:lpstr>New coastal RV – Background (2)</vt:lpstr>
      <vt:lpstr>PowerPoint-presentasjon</vt:lpstr>
      <vt:lpstr>PowerPoint-presentasjon</vt:lpstr>
      <vt:lpstr>PowerPoint-presentasjon</vt:lpstr>
      <vt:lpstr>Dr. Fridtjof Nansen</vt:lpstr>
      <vt:lpstr>Dr. Fridtjof Nansen – Status after 2,5 years</vt:lpstr>
      <vt:lpstr>Kronprins Haakon</vt:lpstr>
      <vt:lpstr>Kronprins Haakon - Status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presentation white english</dc:title>
  <dc:subject/>
  <dc:creator>Nieuwejaar, Per Wilhelm</dc:creator>
  <cp:keywords/>
  <dc:description/>
  <cp:lastModifiedBy>Per Wilhelm Nieuwejaar</cp:lastModifiedBy>
  <cp:revision>18</cp:revision>
  <dcterms:created xsi:type="dcterms:W3CDTF">2017-10-09T09:23:57Z</dcterms:created>
  <dcterms:modified xsi:type="dcterms:W3CDTF">2019-05-25T11:32:43Z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0x0101009148F5A04DDD49CBA7127AADA5FB792B00AADE34325A8B49CDA8BB4DB53328F214001B496BC5FD92554EA0BD81CEB416ADBB</vt:lpwstr>
  </property>
</Properties>
</file>